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62" r:id="rId4"/>
    <p:sldId id="256" r:id="rId5"/>
    <p:sldId id="257" r:id="rId6"/>
    <p:sldId id="258" r:id="rId7"/>
    <p:sldId id="266" r:id="rId8"/>
    <p:sldId id="263" r:id="rId9"/>
    <p:sldId id="265" r:id="rId10"/>
    <p:sldId id="264" r:id="rId11"/>
    <p:sldId id="277" r:id="rId12"/>
    <p:sldId id="270" r:id="rId13"/>
    <p:sldId id="279" r:id="rId14"/>
    <p:sldId id="272" r:id="rId15"/>
    <p:sldId id="274" r:id="rId16"/>
    <p:sldId id="276" r:id="rId17"/>
    <p:sldId id="280" r:id="rId18"/>
    <p:sldId id="281" r:id="rId19"/>
    <p:sldId id="282" r:id="rId20"/>
    <p:sldId id="283" r:id="rId21"/>
    <p:sldId id="287" r:id="rId22"/>
    <p:sldId id="284" r:id="rId23"/>
    <p:sldId id="286" r:id="rId24"/>
    <p:sldId id="285" r:id="rId25"/>
    <p:sldId id="288" r:id="rId26"/>
    <p:sldId id="289" r:id="rId27"/>
    <p:sldId id="29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74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84B9B8-1084-313B-F323-24154F2FF599}" v="20" dt="2024-09-12T09:33:06.411"/>
    <p1510:client id="{1F096B92-2DED-189B-886C-A3EA4F14B5CB}" v="456" dt="2024-09-12T13:36:29.967"/>
    <p1510:client id="{29BA7469-658D-A3E7-80FA-3F85137DB800}" v="636" dt="2024-09-12T11:51:19.015"/>
    <p1510:client id="{A9072DBA-4D71-039A-36D7-4D70E449D2EB}" v="180" dt="2024-09-11T19:08:04.060"/>
    <p1510:client id="{B4EA81DB-1F1F-0F94-CD2C-4895C88D09E8}" v="708" dt="2024-09-11T22:13:26"/>
    <p1510:client id="{B70D8171-6DE4-3828-BC4A-D9F896DFAED1}" v="132" dt="2024-09-11T18:16:59.879"/>
    <p1510:client id="{C7183972-728B-D61E-9295-9E730D6F87BE}" v="972" dt="2024-09-12T10:41:38.613"/>
    <p1510:client id="{F63B4865-E1BF-ED5C-32CF-3B40AD2388CC}" v="2227" dt="2024-09-11T21:00:35.0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9/12/2024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1F6BC-51E1-E201-C82B-89AD1726A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596" y="3066501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err="1"/>
              <a:t>Одговарање</a:t>
            </a:r>
            <a:r>
              <a:rPr lang="en-US" dirty="0"/>
              <a:t> </a:t>
            </a:r>
            <a:r>
              <a:rPr lang="en-US" err="1"/>
              <a:t>на</a:t>
            </a:r>
            <a:r>
              <a:rPr lang="en-US" dirty="0"/>
              <a:t> </a:t>
            </a:r>
            <a:r>
              <a:rPr lang="en-US" err="1"/>
              <a:t>питања</a:t>
            </a:r>
            <a:r>
              <a:rPr lang="en-US" dirty="0"/>
              <a:t> </a:t>
            </a:r>
            <a:r>
              <a:rPr lang="en-US" err="1"/>
              <a:t>са</a:t>
            </a:r>
            <a:r>
              <a:rPr lang="en-US" dirty="0"/>
              <a:t> </a:t>
            </a:r>
            <a:r>
              <a:rPr lang="en-US" err="1"/>
              <a:t>визуелним</a:t>
            </a:r>
            <a:r>
              <a:rPr lang="en-US" dirty="0"/>
              <a:t> </a:t>
            </a:r>
            <a:r>
              <a:rPr lang="en-US" err="1"/>
              <a:t>контекстом</a:t>
            </a:r>
            <a:r>
              <a:rPr lang="en-US" dirty="0"/>
              <a:t> у </a:t>
            </a:r>
            <a:r>
              <a:rPr lang="en-US" err="1"/>
              <a:t>области</a:t>
            </a:r>
            <a:r>
              <a:rPr lang="en-US" dirty="0"/>
              <a:t> </a:t>
            </a:r>
            <a:r>
              <a:rPr lang="en-US" err="1"/>
              <a:t>науке</a:t>
            </a:r>
            <a:r>
              <a:rPr lang="en-US" dirty="0"/>
              <a:t> </a:t>
            </a:r>
            <a:r>
              <a:rPr lang="en-US" err="1"/>
              <a:t>употребом</a:t>
            </a:r>
            <a:r>
              <a:rPr lang="en-US" dirty="0"/>
              <a:t> </a:t>
            </a:r>
            <a:r>
              <a:rPr lang="en-US" err="1"/>
              <a:t>визуелно-језичких</a:t>
            </a:r>
            <a:r>
              <a:rPr lang="en-US" dirty="0"/>
              <a:t> </a:t>
            </a:r>
            <a:r>
              <a:rPr lang="en-US" err="1"/>
              <a:t>модела</a:t>
            </a:r>
            <a:endParaRPr lang="en-US"/>
          </a:p>
        </p:txBody>
      </p:sp>
      <p:pic>
        <p:nvPicPr>
          <p:cNvPr id="6" name="Picture 5" descr="A black and white logo&#10;&#10;Description automatically generated">
            <a:extLst>
              <a:ext uri="{FF2B5EF4-FFF2-40B4-BE49-F238E27FC236}">
                <a16:creationId xmlns:a16="http://schemas.microsoft.com/office/drawing/2014/main" id="{316A9380-E14C-4895-0367-682A18257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4966" y="333412"/>
            <a:ext cx="1673678" cy="1854653"/>
          </a:xfrm>
          <a:prstGeom prst="rect">
            <a:avLst/>
          </a:prstGeom>
        </p:spPr>
      </p:pic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3758D402-0C01-62A9-8710-ACDAB54F42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2727" b="5328"/>
          <a:stretch/>
        </p:blipFill>
        <p:spPr>
          <a:xfrm>
            <a:off x="1361" y="-952"/>
            <a:ext cx="2410700" cy="23175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626E94-3C7E-3FE4-3D4C-22A944C220A0}"/>
              </a:ext>
            </a:extLst>
          </p:cNvPr>
          <p:cNvSpPr txBox="1"/>
          <p:nvPr/>
        </p:nvSpPr>
        <p:spPr>
          <a:xfrm>
            <a:off x="3176909" y="653859"/>
            <a:ext cx="5851071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err="1"/>
              <a:t>Универзитет</a:t>
            </a:r>
            <a:r>
              <a:rPr lang="en-US" sz="2800" dirty="0"/>
              <a:t> у </a:t>
            </a:r>
            <a:r>
              <a:rPr lang="en-US" sz="2800" err="1"/>
              <a:t>Новом</a:t>
            </a:r>
            <a:r>
              <a:rPr lang="en-US" sz="2800" dirty="0"/>
              <a:t> </a:t>
            </a:r>
            <a:r>
              <a:rPr lang="en-US" sz="2800" err="1"/>
              <a:t>Саду</a:t>
            </a:r>
            <a:r>
              <a:rPr lang="en-US" sz="2800" dirty="0"/>
              <a:t> </a:t>
            </a:r>
            <a:endParaRPr lang="en-US"/>
          </a:p>
          <a:p>
            <a:pPr algn="ctr"/>
            <a:r>
              <a:rPr lang="en-US" sz="2800" err="1"/>
              <a:t>Факултет</a:t>
            </a:r>
            <a:r>
              <a:rPr lang="en-US" sz="2800" dirty="0"/>
              <a:t> </a:t>
            </a:r>
            <a:r>
              <a:rPr lang="en-US" sz="2800" err="1"/>
              <a:t>техничких</a:t>
            </a:r>
            <a:r>
              <a:rPr lang="en-US" sz="2800" dirty="0"/>
              <a:t> </a:t>
            </a:r>
            <a:r>
              <a:rPr lang="en-US" sz="2800" err="1"/>
              <a:t>наука</a:t>
            </a:r>
            <a:r>
              <a:rPr lang="en-US" sz="2800" dirty="0"/>
              <a:t> </a:t>
            </a:r>
            <a:endParaRPr lang="en-US" sz="2800"/>
          </a:p>
          <a:p>
            <a:pPr algn="ctr"/>
            <a:r>
              <a:rPr lang="en-US" sz="2800" dirty="0"/>
              <a:t>у </a:t>
            </a:r>
            <a:r>
              <a:rPr lang="en-US" sz="2800" dirty="0" err="1"/>
              <a:t>Новом</a:t>
            </a:r>
            <a:r>
              <a:rPr lang="en-US" sz="2800" dirty="0"/>
              <a:t> </a:t>
            </a:r>
            <a:r>
              <a:rPr lang="en-US" sz="2800" dirty="0" err="1"/>
              <a:t>Саду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E06660-F4B7-099F-FDC0-04075AD3B45C}"/>
              </a:ext>
            </a:extLst>
          </p:cNvPr>
          <p:cNvSpPr txBox="1"/>
          <p:nvPr/>
        </p:nvSpPr>
        <p:spPr>
          <a:xfrm>
            <a:off x="2845552" y="5126399"/>
            <a:ext cx="666887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err="1"/>
              <a:t>Михаела</a:t>
            </a:r>
            <a:r>
              <a:rPr lang="en-US" dirty="0"/>
              <a:t> </a:t>
            </a:r>
            <a:r>
              <a:rPr lang="en-US" err="1"/>
              <a:t>Осмајић</a:t>
            </a:r>
            <a:endParaRPr lang="en-US" dirty="0" err="1"/>
          </a:p>
          <a:p>
            <a:pPr algn="ctr"/>
            <a:endParaRPr lang="en-US" dirty="0"/>
          </a:p>
          <a:p>
            <a:pPr algn="ctr"/>
            <a:r>
              <a:rPr lang="en-US" dirty="0" err="1"/>
              <a:t>Ментор</a:t>
            </a:r>
            <a:r>
              <a:rPr lang="en-US" dirty="0"/>
              <a:t>: </a:t>
            </a:r>
            <a:r>
              <a:rPr lang="en-US" dirty="0" err="1"/>
              <a:t>др</a:t>
            </a:r>
            <a:r>
              <a:rPr lang="en-US" dirty="0"/>
              <a:t> </a:t>
            </a:r>
            <a:r>
              <a:rPr lang="en-US" dirty="0" err="1"/>
              <a:t>Александар</a:t>
            </a:r>
            <a:r>
              <a:rPr lang="en-US" dirty="0"/>
              <a:t> </a:t>
            </a:r>
            <a:r>
              <a:rPr lang="en-US" dirty="0" err="1"/>
              <a:t>Ковачевић</a:t>
            </a:r>
          </a:p>
        </p:txBody>
      </p:sp>
    </p:spTree>
    <p:extLst>
      <p:ext uri="{BB962C8B-B14F-4D97-AF65-F5344CB8AC3E}">
        <p14:creationId xmlns:p14="http://schemas.microsoft.com/office/powerpoint/2010/main" val="3654338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687" y="12058"/>
            <a:ext cx="12965371" cy="684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088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94009" y="-6556167"/>
            <a:ext cx="32337340" cy="1706249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8993050-0978-8B3F-F229-CCD5AF8F06DD}"/>
              </a:ext>
            </a:extLst>
          </p:cNvPr>
          <p:cNvSpPr/>
          <p:nvPr/>
        </p:nvSpPr>
        <p:spPr>
          <a:xfrm>
            <a:off x="3576614" y="-4622320"/>
            <a:ext cx="14802267" cy="145215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57F4BD-0F68-64B2-3ACE-3A842A63A3F0}"/>
              </a:ext>
            </a:extLst>
          </p:cNvPr>
          <p:cNvSpPr txBox="1"/>
          <p:nvPr/>
        </p:nvSpPr>
        <p:spPr>
          <a:xfrm>
            <a:off x="3935433" y="1980194"/>
            <a:ext cx="12717161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Недостајуће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вредности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err="1">
                <a:solidFill>
                  <a:schemeClr val="bg1"/>
                </a:solidFill>
              </a:rPr>
              <a:t>Балансирање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по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областима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dirty="0" err="1">
                <a:solidFill>
                  <a:schemeClr val="bg1"/>
                </a:solidFill>
              </a:rPr>
              <a:t>равномерна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заступљеност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560 </a:t>
            </a:r>
            <a:r>
              <a:rPr lang="en-US" sz="2400" dirty="0" err="1">
                <a:solidFill>
                  <a:schemeClr val="bg1"/>
                </a:solidFill>
              </a:rPr>
              <a:t>инстанци</a:t>
            </a:r>
            <a:r>
              <a:rPr lang="en-US" sz="2400" dirty="0">
                <a:solidFill>
                  <a:schemeClr val="bg1"/>
                </a:solidFill>
              </a:rPr>
              <a:t>, 140 </a:t>
            </a:r>
            <a:r>
              <a:rPr lang="en-US" sz="2400" dirty="0" err="1">
                <a:solidFill>
                  <a:schemeClr val="bg1"/>
                </a:solidFill>
              </a:rPr>
              <a:t>из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сваке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области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err="1">
                <a:solidFill>
                  <a:schemeClr val="bg1"/>
                </a:solidFill>
              </a:rPr>
              <a:t>Трансформације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слике</a:t>
            </a:r>
            <a:endParaRPr lang="en-US" sz="240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13E6FD-8DF7-AE74-B0C5-CFF828E1B7E2}"/>
              </a:ext>
            </a:extLst>
          </p:cNvPr>
          <p:cNvSpPr txBox="1"/>
          <p:nvPr/>
        </p:nvSpPr>
        <p:spPr>
          <a:xfrm>
            <a:off x="3789301" y="661997"/>
            <a:ext cx="1038453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err="1">
                <a:solidFill>
                  <a:schemeClr val="bg1"/>
                </a:solidFill>
              </a:rPr>
              <a:t>Претпроцесирање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скупа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података</a:t>
            </a:r>
            <a:endParaRPr lang="en-US" sz="4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5897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7918" y="-5590864"/>
            <a:ext cx="32337340" cy="17062490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48A27A5-BE75-0DC1-2239-C513EE3F31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6241407"/>
              </p:ext>
            </p:extLst>
          </p:nvPr>
        </p:nvGraphicFramePr>
        <p:xfrm>
          <a:off x="171994" y="1234004"/>
          <a:ext cx="11844532" cy="535400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964823">
                  <a:extLst>
                    <a:ext uri="{9D8B030D-6E8A-4147-A177-3AD203B41FA5}">
                      <a16:colId xmlns:a16="http://schemas.microsoft.com/office/drawing/2014/main" val="379959265"/>
                    </a:ext>
                  </a:extLst>
                </a:gridCol>
                <a:gridCol w="3250572">
                  <a:extLst>
                    <a:ext uri="{9D8B030D-6E8A-4147-A177-3AD203B41FA5}">
                      <a16:colId xmlns:a16="http://schemas.microsoft.com/office/drawing/2014/main" val="164347558"/>
                    </a:ext>
                  </a:extLst>
                </a:gridCol>
                <a:gridCol w="5629137">
                  <a:extLst>
                    <a:ext uri="{9D8B030D-6E8A-4147-A177-3AD203B41FA5}">
                      <a16:colId xmlns:a16="http://schemas.microsoft.com/office/drawing/2014/main" val="862107887"/>
                    </a:ext>
                  </a:extLst>
                </a:gridCol>
              </a:tblGrid>
              <a:tr h="66925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err="1"/>
                        <a:t>Симбол</a:t>
                      </a:r>
                      <a:r>
                        <a:rPr lang="en-US" sz="2800" dirty="0"/>
                        <a:t> </a:t>
                      </a:r>
                      <a:r>
                        <a:rPr lang="en-US" sz="2800" err="1"/>
                        <a:t>формата</a:t>
                      </a:r>
                      <a:endParaRPr lang="en-US" sz="2800" dirty="0" err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err="1"/>
                        <a:t>Формат</a:t>
                      </a:r>
                      <a:endParaRPr lang="en-US" sz="2800" dirty="0" err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6643814"/>
                  </a:ext>
                </a:extLst>
              </a:tr>
              <a:tr h="669250">
                <a:tc rowSpan="3">
                  <a:txBody>
                    <a:bodyPr/>
                    <a:lstStyle/>
                    <a:p>
                      <a:pPr algn="ctr"/>
                      <a:r>
                        <a:rPr lang="en-US" sz="2800" err="1">
                          <a:solidFill>
                            <a:schemeClr val="bg1"/>
                          </a:solidFill>
                        </a:rPr>
                        <a:t>Формати</a:t>
                      </a:r>
                      <a:endParaRPr lang="en-US" sz="2800" dirty="0" err="1">
                        <a:solidFill>
                          <a:schemeClr val="bg1"/>
                        </a:solidFill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 </a:t>
                      </a:r>
                      <a:r>
                        <a:rPr lang="en-US" sz="2800" err="1">
                          <a:solidFill>
                            <a:schemeClr val="bg1"/>
                          </a:solidFill>
                        </a:rPr>
                        <a:t>питања</a:t>
                      </a:r>
                      <a:endParaRPr 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err="1">
                          <a:solidFill>
                            <a:schemeClr val="bg1"/>
                          </a:solidFill>
                        </a:rPr>
                        <a:t>Q_only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{question}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105169"/>
                  </a:ext>
                </a:extLst>
              </a:tr>
              <a:tr h="6692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{question}. Options: {options}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6750563"/>
                  </a:ext>
                </a:extLst>
              </a:tr>
              <a:tr h="6692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CQO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 {hint} {question}. Options: {options}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3367087"/>
                  </a:ext>
                </a:extLst>
              </a:tr>
              <a:tr h="669250">
                <a:tc rowSpan="4">
                  <a:txBody>
                    <a:bodyPr/>
                    <a:lstStyle/>
                    <a:p>
                      <a:pPr algn="ctr"/>
                      <a:r>
                        <a:rPr lang="en-US" sz="2800" err="1">
                          <a:solidFill>
                            <a:schemeClr val="bg1"/>
                          </a:solidFill>
                        </a:rPr>
                        <a:t>Формати</a:t>
                      </a:r>
                      <a:r>
                        <a:rPr lang="en-US" sz="2800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sz="2800" err="1">
                          <a:solidFill>
                            <a:schemeClr val="bg1"/>
                          </a:solidFill>
                        </a:rPr>
                        <a:t>одговора</a:t>
                      </a:r>
                      <a:endParaRPr lang="en-US" sz="2800" dirty="0" err="1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{answer}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9710250"/>
                  </a:ext>
                </a:extLst>
              </a:tr>
              <a:tr h="6692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The answer is {answer}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21173840"/>
                  </a:ext>
                </a:extLst>
              </a:tr>
              <a:tr h="6692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The answer is {answer} {lecture}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2962906"/>
                  </a:ext>
                </a:extLst>
              </a:tr>
              <a:tr h="6692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The answer is {answer} {solution}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1098670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AFA5CF8-A666-100B-9F37-92368BA0B947}"/>
              </a:ext>
            </a:extLst>
          </p:cNvPr>
          <p:cNvSpPr txBox="1"/>
          <p:nvPr/>
        </p:nvSpPr>
        <p:spPr>
          <a:xfrm>
            <a:off x="2462955" y="272126"/>
            <a:ext cx="1105143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err="1">
                <a:solidFill>
                  <a:schemeClr val="bg1"/>
                </a:solidFill>
                <a:highlight>
                  <a:srgbClr val="008000"/>
                </a:highlight>
              </a:rPr>
              <a:t>Форматирање</a:t>
            </a:r>
            <a:r>
              <a:rPr lang="en-US" sz="4000" dirty="0">
                <a:solidFill>
                  <a:schemeClr val="bg1"/>
                </a:solidFill>
                <a:highlight>
                  <a:srgbClr val="008000"/>
                </a:highlight>
              </a:rPr>
              <a:t> </a:t>
            </a:r>
            <a:r>
              <a:rPr lang="en-US" sz="4000" err="1">
                <a:solidFill>
                  <a:schemeClr val="bg1"/>
                </a:solidFill>
                <a:highlight>
                  <a:srgbClr val="008000"/>
                </a:highlight>
              </a:rPr>
              <a:t>улаза</a:t>
            </a:r>
            <a:r>
              <a:rPr lang="en-US" sz="4000" dirty="0">
                <a:solidFill>
                  <a:schemeClr val="bg1"/>
                </a:solidFill>
                <a:highlight>
                  <a:srgbClr val="008000"/>
                </a:highlight>
              </a:rPr>
              <a:t> и </a:t>
            </a:r>
            <a:r>
              <a:rPr lang="en-US" sz="4000" err="1">
                <a:solidFill>
                  <a:schemeClr val="bg1"/>
                </a:solidFill>
                <a:highlight>
                  <a:srgbClr val="008000"/>
                </a:highlight>
              </a:rPr>
              <a:t>излаза</a:t>
            </a:r>
            <a:endParaRPr lang="en-US" sz="4000">
              <a:solidFill>
                <a:schemeClr val="bg1"/>
              </a:solidFill>
              <a:highlight>
                <a:srgbClr val="008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066481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7918" y="-5590864"/>
            <a:ext cx="32337340" cy="1706249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23A119-5A61-2451-D9CB-380AE27C8401}"/>
              </a:ext>
            </a:extLst>
          </p:cNvPr>
          <p:cNvSpPr/>
          <p:nvPr/>
        </p:nvSpPr>
        <p:spPr>
          <a:xfrm>
            <a:off x="171753" y="1237183"/>
            <a:ext cx="11840441" cy="53459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FA5CF8-A666-100B-9F37-92368BA0B947}"/>
              </a:ext>
            </a:extLst>
          </p:cNvPr>
          <p:cNvSpPr txBox="1"/>
          <p:nvPr/>
        </p:nvSpPr>
        <p:spPr>
          <a:xfrm>
            <a:off x="2935180" y="272126"/>
            <a:ext cx="1105143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  <a:highlight>
                  <a:srgbClr val="008000"/>
                </a:highlight>
              </a:rPr>
              <a:t>Пример</a:t>
            </a:r>
            <a:r>
              <a:rPr lang="en-US" sz="4000" dirty="0">
                <a:solidFill>
                  <a:schemeClr val="bg1"/>
                </a:solidFill>
                <a:highlight>
                  <a:srgbClr val="008000"/>
                </a:highlight>
              </a:rPr>
              <a:t> CQO-A </a:t>
            </a:r>
            <a:r>
              <a:rPr lang="en-US" sz="4000" dirty="0" err="1">
                <a:solidFill>
                  <a:schemeClr val="bg1"/>
                </a:solidFill>
                <a:highlight>
                  <a:srgbClr val="008000"/>
                </a:highlight>
              </a:rPr>
              <a:t>формата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11A5BC-C344-755F-F477-6D4B9D6C707A}"/>
              </a:ext>
            </a:extLst>
          </p:cNvPr>
          <p:cNvSpPr txBox="1"/>
          <p:nvPr/>
        </p:nvSpPr>
        <p:spPr>
          <a:xfrm>
            <a:off x="171753" y="1234497"/>
            <a:ext cx="11843115" cy="2585323"/>
          </a:xfrm>
          <a:prstGeom prst="rect">
            <a:avLst/>
          </a:prstGeom>
          <a:noFill/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endParaRPr lang="sr-Cyrl-RS" dirty="0">
              <a:ea typeface="+mn-lt"/>
              <a:cs typeface="+mn-lt"/>
            </a:endParaRPr>
          </a:p>
          <a:p>
            <a:pPr algn="just"/>
            <a:r>
              <a:rPr lang="sr-Cyrl-RS" dirty="0">
                <a:ea typeface="+mn-lt"/>
                <a:cs typeface="+mn-lt"/>
              </a:rPr>
              <a:t>Питање:</a:t>
            </a:r>
            <a:r>
              <a:rPr lang="sr-Cyrl-RS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images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below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show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two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pairs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of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magnets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.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magnets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in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different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pairs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do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not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affect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each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other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.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All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magnets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shown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are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made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of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same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material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.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Think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about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magnetic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force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between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magnets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in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each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pair</a:t>
            </a:r>
            <a:r>
              <a:rPr lang="sr-Cyrl-RS" i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.</a:t>
            </a:r>
            <a:r>
              <a:rPr lang="sr-Cyrl-RS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Which</a:t>
            </a:r>
            <a:r>
              <a:rPr lang="sr-Cyrl-RS" i="1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of</a:t>
            </a:r>
            <a:r>
              <a:rPr lang="sr-Cyrl-RS" i="1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following</a:t>
            </a:r>
            <a:r>
              <a:rPr lang="sr-Cyrl-RS" i="1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statements</a:t>
            </a:r>
            <a:r>
              <a:rPr lang="sr-Cyrl-RS" i="1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is</a:t>
            </a:r>
            <a:r>
              <a:rPr lang="sr-Cyrl-RS" i="1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true</a:t>
            </a:r>
            <a:r>
              <a:rPr lang="sr-Cyrl-RS" i="1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?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Options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: [ "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strength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of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magnetic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force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is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same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in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both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pairs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.", "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magnetic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force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is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stronger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in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Pair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2.", "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The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magnetic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force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is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stronger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in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</a:t>
            </a:r>
            <a:r>
              <a:rPr lang="sr-Cyrl-RS" i="1" dirty="0" err="1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Pair</a:t>
            </a:r>
            <a:r>
              <a:rPr lang="sr-Cyrl-RS" i="1" dirty="0">
                <a:solidFill>
                  <a:schemeClr val="accent5">
                    <a:lumMod val="76000"/>
                  </a:schemeClr>
                </a:solidFill>
                <a:ea typeface="+mn-lt"/>
                <a:cs typeface="+mn-lt"/>
              </a:rPr>
              <a:t> 1." ]</a:t>
            </a:r>
            <a:endParaRPr lang="en-US">
              <a:solidFill>
                <a:schemeClr val="accent5">
                  <a:lumMod val="76000"/>
                </a:schemeClr>
              </a:solidFill>
            </a:endParaRPr>
          </a:p>
          <a:p>
            <a:pPr algn="just"/>
            <a:endParaRPr lang="en-US" dirty="0">
              <a:solidFill>
                <a:schemeClr val="bg1"/>
              </a:solidFill>
            </a:endParaRPr>
          </a:p>
          <a:p>
            <a:pPr algn="just"/>
            <a:r>
              <a:rPr lang="sr-Cyrl-RS" dirty="0">
                <a:ea typeface="+mn-lt"/>
                <a:cs typeface="+mn-lt"/>
              </a:rPr>
              <a:t>Одговор: </a:t>
            </a:r>
            <a:r>
              <a:rPr lang="sr-Latn-RS" i="1" err="1">
                <a:ea typeface="+mn-lt"/>
                <a:cs typeface="+mn-lt"/>
              </a:rPr>
              <a:t>The</a:t>
            </a:r>
            <a:r>
              <a:rPr lang="sr-Latn-RS" i="1" dirty="0">
                <a:ea typeface="+mn-lt"/>
                <a:cs typeface="+mn-lt"/>
              </a:rPr>
              <a:t> </a:t>
            </a:r>
            <a:r>
              <a:rPr lang="sr-Latn-RS" i="1" err="1">
                <a:ea typeface="+mn-lt"/>
                <a:cs typeface="+mn-lt"/>
              </a:rPr>
              <a:t>answer</a:t>
            </a:r>
            <a:r>
              <a:rPr lang="sr-Latn-RS" i="1" dirty="0">
                <a:ea typeface="+mn-lt"/>
                <a:cs typeface="+mn-lt"/>
              </a:rPr>
              <a:t> is </a:t>
            </a:r>
            <a:r>
              <a:rPr lang="sr-Latn-RS" i="1" err="1">
                <a:ea typeface="+mn-lt"/>
                <a:cs typeface="+mn-lt"/>
              </a:rPr>
              <a:t>the</a:t>
            </a:r>
            <a:r>
              <a:rPr lang="sr-Latn-RS" i="1" dirty="0">
                <a:ea typeface="+mn-lt"/>
                <a:cs typeface="+mn-lt"/>
              </a:rPr>
              <a:t> </a:t>
            </a:r>
            <a:r>
              <a:rPr lang="sr-Latn-RS" i="1" err="1">
                <a:ea typeface="+mn-lt"/>
                <a:cs typeface="+mn-lt"/>
              </a:rPr>
              <a:t>magnetic</a:t>
            </a:r>
            <a:r>
              <a:rPr lang="sr-Latn-RS" i="1" dirty="0">
                <a:ea typeface="+mn-lt"/>
                <a:cs typeface="+mn-lt"/>
              </a:rPr>
              <a:t> </a:t>
            </a:r>
            <a:r>
              <a:rPr lang="sr-Latn-RS" i="1" err="1">
                <a:ea typeface="+mn-lt"/>
                <a:cs typeface="+mn-lt"/>
              </a:rPr>
              <a:t>force</a:t>
            </a:r>
            <a:r>
              <a:rPr lang="sr-Latn-RS" i="1" dirty="0">
                <a:ea typeface="+mn-lt"/>
                <a:cs typeface="+mn-lt"/>
              </a:rPr>
              <a:t> is </a:t>
            </a:r>
            <a:r>
              <a:rPr lang="sr-Latn-RS" i="1" err="1">
                <a:ea typeface="+mn-lt"/>
                <a:cs typeface="+mn-lt"/>
              </a:rPr>
              <a:t>stronger</a:t>
            </a:r>
            <a:r>
              <a:rPr lang="sr-Latn-RS" i="1" dirty="0">
                <a:ea typeface="+mn-lt"/>
                <a:cs typeface="+mn-lt"/>
              </a:rPr>
              <a:t> in </a:t>
            </a:r>
            <a:r>
              <a:rPr lang="sr-Latn-RS" i="1" err="1">
                <a:ea typeface="+mn-lt"/>
                <a:cs typeface="+mn-lt"/>
              </a:rPr>
              <a:t>Pair</a:t>
            </a:r>
            <a:r>
              <a:rPr lang="sr-Latn-RS" i="1" dirty="0">
                <a:ea typeface="+mn-lt"/>
                <a:cs typeface="+mn-lt"/>
              </a:rPr>
              <a:t> 1</a:t>
            </a:r>
            <a:r>
              <a:rPr lang="sr-Latn-RS" dirty="0">
                <a:ea typeface="+mn-lt"/>
                <a:cs typeface="+mn-lt"/>
              </a:rPr>
              <a:t>.</a:t>
            </a:r>
            <a:endParaRPr lang="en-US" dirty="0"/>
          </a:p>
          <a:p>
            <a:pPr algn="just"/>
            <a:endParaRPr lang="en-US"/>
          </a:p>
          <a:p>
            <a:pPr algn="l"/>
            <a:endParaRPr lang="en-US" dirty="0"/>
          </a:p>
        </p:txBody>
      </p:sp>
      <p:pic>
        <p:nvPicPr>
          <p:cNvPr id="8" name="Picture 7" descr="A close up of a computer screen&#10;&#10;Description automatically generated">
            <a:extLst>
              <a:ext uri="{FF2B5EF4-FFF2-40B4-BE49-F238E27FC236}">
                <a16:creationId xmlns:a16="http://schemas.microsoft.com/office/drawing/2014/main" id="{44569CDB-270C-57E5-3E5B-9297D1B800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405" y="3734873"/>
            <a:ext cx="10579189" cy="163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558902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48144" y="-771713"/>
            <a:ext cx="15882742" cy="839102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8AA45F0-87EC-C1C6-B9DC-F7AC22BEE4D8}"/>
              </a:ext>
            </a:extLst>
          </p:cNvPr>
          <p:cNvSpPr/>
          <p:nvPr/>
        </p:nvSpPr>
        <p:spPr>
          <a:xfrm>
            <a:off x="4642063" y="-5053230"/>
            <a:ext cx="14802267" cy="145215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08B179-62F5-4501-D7A7-C07E4675E156}"/>
              </a:ext>
            </a:extLst>
          </p:cNvPr>
          <p:cNvSpPr txBox="1"/>
          <p:nvPr/>
        </p:nvSpPr>
        <p:spPr>
          <a:xfrm>
            <a:off x="4908182" y="2737932"/>
            <a:ext cx="771694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AutoNum type="arabicPeriod"/>
            </a:pPr>
            <a:r>
              <a:rPr lang="en-US" sz="2400" err="1">
                <a:solidFill>
                  <a:schemeClr val="bg1"/>
                </a:solidFill>
              </a:rPr>
              <a:t>Тренинг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скуп</a:t>
            </a:r>
            <a:r>
              <a:rPr lang="en-US" sz="2400">
                <a:solidFill>
                  <a:schemeClr val="bg1"/>
                </a:solidFill>
              </a:rPr>
              <a:t> (400)  -&gt; </a:t>
            </a:r>
            <a:r>
              <a:rPr lang="en-US" sz="2400" err="1">
                <a:solidFill>
                  <a:schemeClr val="bg1"/>
                </a:solidFill>
              </a:rPr>
              <a:t>обучавање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err="1">
                <a:solidFill>
                  <a:schemeClr val="bg1"/>
                </a:solidFill>
              </a:rPr>
              <a:t>модела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2.    </a:t>
            </a:r>
            <a:r>
              <a:rPr lang="en-US" sz="2400" dirty="0" err="1">
                <a:solidFill>
                  <a:schemeClr val="bg1"/>
                </a:solidFill>
              </a:rPr>
              <a:t>Валидациони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скуп</a:t>
            </a:r>
            <a:r>
              <a:rPr lang="en-US" sz="2400" dirty="0">
                <a:solidFill>
                  <a:schemeClr val="bg1"/>
                </a:solidFill>
              </a:rPr>
              <a:t> (60)  -&gt; </a:t>
            </a:r>
            <a:r>
              <a:rPr lang="en-US" sz="2400" dirty="0" err="1">
                <a:solidFill>
                  <a:schemeClr val="bg1"/>
                </a:solidFill>
              </a:rPr>
              <a:t>фино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подешавање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хиперпараметара</a:t>
            </a:r>
            <a:r>
              <a:rPr lang="en-US" sz="2400" dirty="0">
                <a:solidFill>
                  <a:schemeClr val="bg1"/>
                </a:solidFill>
              </a:rPr>
              <a:t> и </a:t>
            </a:r>
            <a:r>
              <a:rPr lang="en-US" sz="2400" dirty="0" err="1">
                <a:solidFill>
                  <a:schemeClr val="bg1"/>
                </a:solidFill>
              </a:rPr>
              <a:t>спречавање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претренираности</a:t>
            </a: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3.     </a:t>
            </a:r>
            <a:r>
              <a:rPr lang="en-US" sz="2400" dirty="0" err="1">
                <a:solidFill>
                  <a:schemeClr val="bg1"/>
                </a:solidFill>
              </a:rPr>
              <a:t>Тест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скуп</a:t>
            </a:r>
            <a:r>
              <a:rPr lang="en-US" sz="2400" dirty="0">
                <a:solidFill>
                  <a:schemeClr val="bg1"/>
                </a:solidFill>
              </a:rPr>
              <a:t> (60) -&gt; </a:t>
            </a:r>
            <a:r>
              <a:rPr lang="en-US" sz="2400" dirty="0" err="1">
                <a:solidFill>
                  <a:schemeClr val="bg1"/>
                </a:solidFill>
              </a:rPr>
              <a:t>евалуација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перформанси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модела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A90610-2550-0546-C544-047FC42CB34F}"/>
              </a:ext>
            </a:extLst>
          </p:cNvPr>
          <p:cNvSpPr txBox="1"/>
          <p:nvPr/>
        </p:nvSpPr>
        <p:spPr>
          <a:xfrm>
            <a:off x="5231868" y="1061332"/>
            <a:ext cx="739302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err="1">
                <a:solidFill>
                  <a:schemeClr val="bg1"/>
                </a:solidFill>
              </a:rPr>
              <a:t>Поступак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евалуације</a:t>
            </a:r>
            <a:endParaRPr lang="en-US" sz="4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973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1402" y="-314514"/>
            <a:ext cx="18310257" cy="96864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AD31AF4-91E1-36C2-AAC0-AB2BD9BECD9D}"/>
              </a:ext>
            </a:extLst>
          </p:cNvPr>
          <p:cNvSpPr/>
          <p:nvPr/>
        </p:nvSpPr>
        <p:spPr>
          <a:xfrm>
            <a:off x="1382065" y="1309957"/>
            <a:ext cx="3941778" cy="63116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F5775D-0A79-7BEF-3810-F3D40725AFDD}"/>
              </a:ext>
            </a:extLst>
          </p:cNvPr>
          <p:cNvSpPr txBox="1"/>
          <p:nvPr/>
        </p:nvSpPr>
        <p:spPr>
          <a:xfrm>
            <a:off x="1552514" y="1333792"/>
            <a:ext cx="485881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err="1">
                <a:solidFill>
                  <a:schemeClr val="bg1"/>
                </a:solidFill>
              </a:rPr>
              <a:t>Обучавање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err="1">
                <a:solidFill>
                  <a:schemeClr val="bg1"/>
                </a:solidFill>
              </a:rPr>
              <a:t>модела</a:t>
            </a:r>
            <a:endParaRPr lang="en-US" sz="3200">
              <a:solidFill>
                <a:schemeClr val="bg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DD6708F-BDF5-73D3-B0CE-65E44D263E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365623"/>
              </p:ext>
            </p:extLst>
          </p:nvPr>
        </p:nvGraphicFramePr>
        <p:xfrm>
          <a:off x="794657" y="2079171"/>
          <a:ext cx="5619836" cy="436674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1583028">
                  <a:extLst>
                    <a:ext uri="{9D8B030D-6E8A-4147-A177-3AD203B41FA5}">
                      <a16:colId xmlns:a16="http://schemas.microsoft.com/office/drawing/2014/main" val="2979854698"/>
                    </a:ext>
                  </a:extLst>
                </a:gridCol>
                <a:gridCol w="1972077">
                  <a:extLst>
                    <a:ext uri="{9D8B030D-6E8A-4147-A177-3AD203B41FA5}">
                      <a16:colId xmlns:a16="http://schemas.microsoft.com/office/drawing/2014/main" val="2572138521"/>
                    </a:ext>
                  </a:extLst>
                </a:gridCol>
                <a:gridCol w="2064731">
                  <a:extLst>
                    <a:ext uri="{9D8B030D-6E8A-4147-A177-3AD203B41FA5}">
                      <a16:colId xmlns:a16="http://schemas.microsoft.com/office/drawing/2014/main" val="3564371089"/>
                    </a:ext>
                  </a:extLst>
                </a:gridCol>
              </a:tblGrid>
              <a:tr h="917016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latin typeface="Aptos"/>
                        </a:rPr>
                        <a:t>pali-gemma-3b-pt-224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latin typeface="Aptos"/>
                        </a:rPr>
                        <a:t>pali-gemma-3b-mix-224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54798814"/>
                  </a:ext>
                </a:extLst>
              </a:tr>
              <a:tr h="538564"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Број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епоха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0995971"/>
                  </a:ext>
                </a:extLst>
              </a:tr>
              <a:tr h="538564"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batch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98345"/>
                  </a:ext>
                </a:extLst>
              </a:tr>
              <a:tr h="538564"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Стопа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err="1">
                          <a:solidFill>
                            <a:schemeClr val="bg1"/>
                          </a:solidFill>
                        </a:rPr>
                        <a:t>учења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1е-5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chemeClr val="bg1"/>
                          </a:solidFill>
                          <a:latin typeface="Aptos"/>
                        </a:rPr>
                        <a:t>1е-5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0725219"/>
                  </a:ext>
                </a:extLst>
              </a:tr>
              <a:tr h="917016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Опадање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err="1">
                          <a:solidFill>
                            <a:schemeClr val="bg1"/>
                          </a:solidFill>
                        </a:rPr>
                        <a:t>тежина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/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1е-3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6519230"/>
                  </a:ext>
                </a:extLst>
              </a:tr>
              <a:tr h="917016"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Оптимизатор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Paged </a:t>
                      </a:r>
                      <a:r>
                        <a:rPr lang="en-US" err="1">
                          <a:solidFill>
                            <a:schemeClr val="bg1"/>
                          </a:solidFill>
                        </a:rPr>
                        <a:t>AdamW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chemeClr val="bg1"/>
                          </a:solidFill>
                          <a:latin typeface="Aptos"/>
                        </a:rPr>
                        <a:t>Paged </a:t>
                      </a:r>
                      <a:r>
                        <a:rPr lang="en-US" sz="1800" b="0" i="0" u="none" strike="noStrike" noProof="0" err="1">
                          <a:solidFill>
                            <a:schemeClr val="bg1"/>
                          </a:solidFill>
                          <a:latin typeface="Aptos"/>
                        </a:rPr>
                        <a:t>AdamW</a:t>
                      </a:r>
                      <a:endParaRPr lang="en-US" err="1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1477243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5C2ABE3C-8BF4-79D4-D473-4DAD921D69EE}"/>
              </a:ext>
            </a:extLst>
          </p:cNvPr>
          <p:cNvSpPr/>
          <p:nvPr/>
        </p:nvSpPr>
        <p:spPr>
          <a:xfrm>
            <a:off x="9565204" y="2667587"/>
            <a:ext cx="2134069" cy="3067724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68F3AB-A962-BE5A-AB1E-71249F5B9180}"/>
              </a:ext>
            </a:extLst>
          </p:cNvPr>
          <p:cNvSpPr txBox="1"/>
          <p:nvPr/>
        </p:nvSpPr>
        <p:spPr>
          <a:xfrm>
            <a:off x="8650787" y="1450887"/>
            <a:ext cx="3429486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     </a:t>
            </a:r>
            <a:r>
              <a:rPr lang="en-US" dirty="0" err="1"/>
              <a:t>QLoRA</a:t>
            </a:r>
          </a:p>
          <a:p>
            <a:r>
              <a:rPr lang="en-US" dirty="0"/>
              <a:t> ~ 45% </a:t>
            </a:r>
            <a:r>
              <a:rPr lang="en-US" dirty="0" err="1"/>
              <a:t>параметара</a:t>
            </a:r>
            <a:r>
              <a:rPr lang="en-US" dirty="0"/>
              <a:t> </a:t>
            </a:r>
            <a:r>
              <a:rPr lang="en-US" dirty="0" err="1"/>
              <a:t>модела</a:t>
            </a:r>
            <a:r>
              <a:rPr lang="en-US" dirty="0"/>
              <a:t> у </a:t>
            </a:r>
            <a:r>
              <a:rPr lang="en-US" dirty="0" err="1"/>
              <a:t>четворобитној</a:t>
            </a:r>
            <a:r>
              <a:rPr lang="en-US" dirty="0"/>
              <a:t> </a:t>
            </a:r>
            <a:r>
              <a:rPr lang="en-US" dirty="0" err="1"/>
              <a:t>вредности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054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02" t="790" r="-743" b="-790"/>
          <a:stretch/>
        </p:blipFill>
        <p:spPr>
          <a:xfrm>
            <a:off x="-17439652" y="1329"/>
            <a:ext cx="34869388" cy="18374087"/>
          </a:xfrm>
          <a:prstGeom prst="rect">
            <a:avLst/>
          </a:prstGeom>
        </p:spPr>
      </p:pic>
      <p:pic>
        <p:nvPicPr>
          <p:cNvPr id="3" name="Picture 2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A9129015-3A7C-3F58-347A-336B79389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661" y="149908"/>
            <a:ext cx="4126302" cy="2661920"/>
          </a:xfrm>
          <a:prstGeom prst="rect">
            <a:avLst/>
          </a:prstGeom>
        </p:spPr>
      </p:pic>
      <p:pic>
        <p:nvPicPr>
          <p:cNvPr id="5" name="Picture 4" descr="A graph of a training and evaluation&#10;&#10;Description automatically generated">
            <a:extLst>
              <a:ext uri="{FF2B5EF4-FFF2-40B4-BE49-F238E27FC236}">
                <a16:creationId xmlns:a16="http://schemas.microsoft.com/office/drawing/2014/main" id="{BF8E386E-C98B-03E8-EF55-603133F41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6276"/>
            <a:ext cx="4356341" cy="26779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CA4D00-80FD-81B8-2B99-DA0417F6A7B2}"/>
              </a:ext>
            </a:extLst>
          </p:cNvPr>
          <p:cNvSpPr txBox="1"/>
          <p:nvPr/>
        </p:nvSpPr>
        <p:spPr>
          <a:xfrm>
            <a:off x="657783" y="3044502"/>
            <a:ext cx="10879328" cy="353943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i="1" dirty="0">
                <a:solidFill>
                  <a:srgbClr val="FFFFFF"/>
                </a:solidFill>
              </a:rPr>
              <a:t>Cross Entropy  </a:t>
            </a:r>
            <a:r>
              <a:rPr lang="en-US" sz="2800" dirty="0" err="1">
                <a:solidFill>
                  <a:srgbClr val="FFFFFF"/>
                </a:solidFill>
              </a:rPr>
              <a:t>функција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губитка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err="1">
                <a:solidFill>
                  <a:srgbClr val="FFFFFF"/>
                </a:solidFill>
              </a:rPr>
              <a:t>Техника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err="1">
                <a:solidFill>
                  <a:srgbClr val="FFFFFF"/>
                </a:solidFill>
              </a:rPr>
              <a:t>раног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err="1">
                <a:solidFill>
                  <a:srgbClr val="FFFFFF"/>
                </a:solidFill>
              </a:rPr>
              <a:t>заустављања</a:t>
            </a:r>
            <a:endParaRPr lang="en-US" sz="280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i="1" dirty="0">
                <a:solidFill>
                  <a:srgbClr val="FFFFFF"/>
                </a:solidFill>
              </a:rPr>
              <a:t>Google </a:t>
            </a:r>
            <a:r>
              <a:rPr lang="en-US" sz="2800" i="1" dirty="0" err="1">
                <a:solidFill>
                  <a:srgbClr val="FFFFFF"/>
                </a:solidFill>
              </a:rPr>
              <a:t>Colab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платформа</a:t>
            </a:r>
            <a:r>
              <a:rPr lang="en-US" sz="2800" dirty="0">
                <a:solidFill>
                  <a:srgbClr val="FFFFFF"/>
                </a:solidFill>
              </a:rPr>
              <a:t> T4 </a:t>
            </a:r>
            <a:r>
              <a:rPr lang="en-US" sz="2800" dirty="0" err="1">
                <a:solidFill>
                  <a:srgbClr val="FFFFFF"/>
                </a:solidFill>
              </a:rPr>
              <a:t>графичка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картица</a:t>
            </a:r>
            <a:endParaRPr lang="en-US" sz="2800" dirty="0">
              <a:solidFill>
                <a:srgbClr val="FFFFFF"/>
              </a:solidFill>
            </a:endParaRPr>
          </a:p>
          <a:p>
            <a:endParaRPr lang="en-US" sz="2800" dirty="0">
              <a:solidFill>
                <a:srgbClr val="FFFFFF"/>
              </a:solidFill>
            </a:endParaRPr>
          </a:p>
          <a:p>
            <a:r>
              <a:rPr lang="en-US" sz="2800" err="1">
                <a:solidFill>
                  <a:srgbClr val="FFFFFF"/>
                </a:solidFill>
              </a:rPr>
              <a:t>Немогућност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err="1">
                <a:solidFill>
                  <a:srgbClr val="FFFFFF"/>
                </a:solidFill>
              </a:rPr>
              <a:t>коришћења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err="1">
                <a:solidFill>
                  <a:srgbClr val="FFFFFF"/>
                </a:solidFill>
              </a:rPr>
              <a:t>сложенијих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err="1">
                <a:solidFill>
                  <a:srgbClr val="FFFFFF"/>
                </a:solidFill>
              </a:rPr>
              <a:t>метода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err="1">
                <a:solidFill>
                  <a:srgbClr val="FFFFFF"/>
                </a:solidFill>
              </a:rPr>
              <a:t>оптимизације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err="1">
                <a:solidFill>
                  <a:srgbClr val="FFFFFF"/>
                </a:solidFill>
              </a:rPr>
              <a:t>хиперпараметара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err="1">
                <a:solidFill>
                  <a:srgbClr val="FFFFFF"/>
                </a:solidFill>
              </a:rPr>
              <a:t>због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err="1">
                <a:solidFill>
                  <a:srgbClr val="FFFFFF"/>
                </a:solidFill>
              </a:rPr>
              <a:t>ресурса</a:t>
            </a:r>
            <a:endParaRPr lang="en-US" sz="2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092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00235" y="-2681772"/>
            <a:ext cx="18696468" cy="989325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A07309E-D497-3C3F-BBF1-E0BCCA07C055}"/>
              </a:ext>
            </a:extLst>
          </p:cNvPr>
          <p:cNvSpPr/>
          <p:nvPr/>
        </p:nvSpPr>
        <p:spPr>
          <a:xfrm>
            <a:off x="2148680" y="5097945"/>
            <a:ext cx="6359244" cy="10122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CF9BE0-EEC9-38DD-29D1-CC4AA837A58A}"/>
              </a:ext>
            </a:extLst>
          </p:cNvPr>
          <p:cNvSpPr txBox="1"/>
          <p:nvPr/>
        </p:nvSpPr>
        <p:spPr>
          <a:xfrm>
            <a:off x="2302837" y="5102372"/>
            <a:ext cx="648749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 err="1">
                <a:solidFill>
                  <a:schemeClr val="bg1"/>
                </a:solidFill>
              </a:rPr>
              <a:t>Евалуација</a:t>
            </a:r>
            <a:r>
              <a:rPr lang="en-US" sz="5400" dirty="0">
                <a:solidFill>
                  <a:schemeClr val="bg1"/>
                </a:solidFill>
              </a:rPr>
              <a:t> </a:t>
            </a:r>
            <a:r>
              <a:rPr lang="en-US" sz="5400" err="1">
                <a:solidFill>
                  <a:schemeClr val="bg1"/>
                </a:solidFill>
              </a:rPr>
              <a:t>модела</a:t>
            </a:r>
            <a:endParaRPr lang="en-US" sz="5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380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551604" y="-6927201"/>
            <a:ext cx="27132895" cy="1433462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909760A-4C02-42F4-79A5-E6A63FEDBCC8}"/>
              </a:ext>
            </a:extLst>
          </p:cNvPr>
          <p:cNvSpPr/>
          <p:nvPr/>
        </p:nvSpPr>
        <p:spPr>
          <a:xfrm>
            <a:off x="-131408" y="-2496757"/>
            <a:ext cx="7954739" cy="972420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2F7333-57A0-6418-6CEB-7D38AA8AEE41}"/>
              </a:ext>
            </a:extLst>
          </p:cNvPr>
          <p:cNvSpPr txBox="1"/>
          <p:nvPr/>
        </p:nvSpPr>
        <p:spPr>
          <a:xfrm>
            <a:off x="1678932" y="433451"/>
            <a:ext cx="663611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err="1">
                <a:solidFill>
                  <a:schemeClr val="bg1"/>
                </a:solidFill>
              </a:rPr>
              <a:t>Мера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перфомансе</a:t>
            </a:r>
            <a:endParaRPr lang="en-US" sz="400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0E30A6-034D-A084-4BAE-E35DEDDD80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157" y="1343025"/>
            <a:ext cx="6019800" cy="3714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2C6D86-AC9A-DB70-DD64-DFE280A1519E}"/>
              </a:ext>
            </a:extLst>
          </p:cNvPr>
          <p:cNvSpPr txBox="1"/>
          <p:nvPr/>
        </p:nvSpPr>
        <p:spPr>
          <a:xfrm>
            <a:off x="317829" y="5355859"/>
            <a:ext cx="7063191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For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the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question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“{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question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}”,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the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expected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answer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is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“{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correct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}”.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In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relation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to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the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expected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answer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would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“{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response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}”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be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correct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for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the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given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question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?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Please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answer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with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yes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/</a:t>
            </a:r>
            <a:r>
              <a:rPr lang="sr-Cyrl-RS" sz="2000" i="1" dirty="0" err="1">
                <a:solidFill>
                  <a:schemeClr val="bg1"/>
                </a:solidFill>
                <a:ea typeface="+mn-lt"/>
                <a:cs typeface="+mn-lt"/>
              </a:rPr>
              <a:t>no</a:t>
            </a:r>
            <a:r>
              <a:rPr lang="sr-Cyrl-RS" sz="2000" i="1" dirty="0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sz="2000" dirty="0">
              <a:solidFill>
                <a:schemeClr val="bg1"/>
              </a:solidFill>
            </a:endParaRPr>
          </a:p>
          <a:p>
            <a:pPr algn="just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320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789632" y="-17137999"/>
            <a:ext cx="46041380" cy="2431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3912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848A3C4-9DDE-8AE1-0E91-03EB9A31A65C}"/>
              </a:ext>
            </a:extLst>
          </p:cNvPr>
          <p:cNvSpPr/>
          <p:nvPr/>
        </p:nvSpPr>
        <p:spPr>
          <a:xfrm>
            <a:off x="-37607" y="0"/>
            <a:ext cx="5490536" cy="686943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B1F6BC-51E1-E201-C82B-89AD1726A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011" y="1568283"/>
            <a:ext cx="5251785" cy="1325563"/>
          </a:xfrm>
        </p:spPr>
        <p:txBody>
          <a:bodyPr>
            <a:normAutofit fontScale="90000"/>
          </a:bodyPr>
          <a:lstStyle/>
          <a:p>
            <a:r>
              <a:rPr lang="en-US" sz="4000" err="1">
                <a:solidFill>
                  <a:schemeClr val="bg1"/>
                </a:solidFill>
              </a:rPr>
              <a:t>Одговарање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на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питања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са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визуелним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контекстом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0899A-89A7-21C7-1986-1E5CC5AB3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3700546"/>
            <a:ext cx="5202513" cy="91231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задатак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који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захтева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одговоре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на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питања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која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се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односе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на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слике</a:t>
            </a:r>
            <a:endParaRPr lang="en-US" sz="2000">
              <a:solidFill>
                <a:schemeClr val="bg1"/>
              </a:solidFill>
            </a:endParaRPr>
          </a:p>
        </p:txBody>
      </p:sp>
      <p:pic>
        <p:nvPicPr>
          <p:cNvPr id="4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C1614237-08C2-085C-86D9-376A8125D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9787" y="2623722"/>
            <a:ext cx="6394784" cy="367556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F4D7248-BD5E-E8EE-9318-51C648650B3E}"/>
              </a:ext>
            </a:extLst>
          </p:cNvPr>
          <p:cNvSpPr/>
          <p:nvPr/>
        </p:nvSpPr>
        <p:spPr>
          <a:xfrm>
            <a:off x="5890846" y="981807"/>
            <a:ext cx="5744307" cy="99646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Која</a:t>
            </a:r>
            <a:r>
              <a:rPr lang="en-US" sz="2400" dirty="0"/>
              <a:t> </a:t>
            </a:r>
            <a:r>
              <a:rPr lang="en-US" sz="2400" dirty="0" err="1"/>
              <a:t>држава</a:t>
            </a:r>
            <a:r>
              <a:rPr lang="en-US" sz="2400" dirty="0"/>
              <a:t> </a:t>
            </a:r>
            <a:r>
              <a:rPr lang="en-US" sz="2400" dirty="0" err="1"/>
              <a:t>је</a:t>
            </a:r>
            <a:r>
              <a:rPr lang="en-US" sz="2400" dirty="0"/>
              <a:t> </a:t>
            </a:r>
            <a:r>
              <a:rPr lang="en-US" sz="2400" dirty="0" err="1"/>
              <a:t>најсевернија</a:t>
            </a:r>
            <a:r>
              <a:rPr lang="en-US" sz="2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972317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51975" y="-17453685"/>
            <a:ext cx="46041380" cy="24316821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F696E2D-020A-BE69-5A37-DF2158EC1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145459"/>
              </p:ext>
            </p:extLst>
          </p:nvPr>
        </p:nvGraphicFramePr>
        <p:xfrm>
          <a:off x="2011680" y="2747119"/>
          <a:ext cx="8168632" cy="294132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1633726">
                  <a:extLst>
                    <a:ext uri="{9D8B030D-6E8A-4147-A177-3AD203B41FA5}">
                      <a16:colId xmlns:a16="http://schemas.microsoft.com/office/drawing/2014/main" val="3835913344"/>
                    </a:ext>
                  </a:extLst>
                </a:gridCol>
                <a:gridCol w="1633726">
                  <a:extLst>
                    <a:ext uri="{9D8B030D-6E8A-4147-A177-3AD203B41FA5}">
                      <a16:colId xmlns:a16="http://schemas.microsoft.com/office/drawing/2014/main" val="1152102222"/>
                    </a:ext>
                  </a:extLst>
                </a:gridCol>
                <a:gridCol w="1633726">
                  <a:extLst>
                    <a:ext uri="{9D8B030D-6E8A-4147-A177-3AD203B41FA5}">
                      <a16:colId xmlns:a16="http://schemas.microsoft.com/office/drawing/2014/main" val="2433098262"/>
                    </a:ext>
                  </a:extLst>
                </a:gridCol>
                <a:gridCol w="1797676">
                  <a:extLst>
                    <a:ext uri="{9D8B030D-6E8A-4147-A177-3AD203B41FA5}">
                      <a16:colId xmlns:a16="http://schemas.microsoft.com/office/drawing/2014/main" val="3121077443"/>
                    </a:ext>
                  </a:extLst>
                </a:gridCol>
                <a:gridCol w="1469778">
                  <a:extLst>
                    <a:ext uri="{9D8B030D-6E8A-4147-A177-3AD203B41FA5}">
                      <a16:colId xmlns:a16="http://schemas.microsoft.com/office/drawing/2014/main" val="9967955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Формат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питања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Формат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одговора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Модел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Тачност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валидационог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скупа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Тачност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тест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скупа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3430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Модел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034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Модел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95%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94%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7170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paligemma-mix-3b-224 (zero-shot)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029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CQO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човек</a:t>
                      </a:r>
                      <a:endParaRPr lang="en-US" dirty="0" err="1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102775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479ADEC-9ED7-5C80-74B4-6156F1EDCC96}"/>
              </a:ext>
            </a:extLst>
          </p:cNvPr>
          <p:cNvSpPr txBox="1"/>
          <p:nvPr/>
        </p:nvSpPr>
        <p:spPr>
          <a:xfrm>
            <a:off x="2832533" y="1360540"/>
            <a:ext cx="6287883" cy="70788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err="1">
                <a:solidFill>
                  <a:schemeClr val="bg1"/>
                </a:solidFill>
              </a:rPr>
              <a:t>Резултат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тачности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модела</a:t>
            </a:r>
            <a:endParaRPr lang="en-US" sz="4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689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476341" y="-15800896"/>
            <a:ext cx="46041380" cy="2431682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FFF386F-78E6-9CCF-DDBF-D240435B996F}"/>
              </a:ext>
            </a:extLst>
          </p:cNvPr>
          <p:cNvSpPr/>
          <p:nvPr/>
        </p:nvSpPr>
        <p:spPr>
          <a:xfrm>
            <a:off x="1395038" y="-11105"/>
            <a:ext cx="9096107" cy="6600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79ADEC-9ED7-5C80-74B4-6156F1EDCC96}"/>
              </a:ext>
            </a:extLst>
          </p:cNvPr>
          <p:cNvSpPr txBox="1"/>
          <p:nvPr/>
        </p:nvSpPr>
        <p:spPr>
          <a:xfrm>
            <a:off x="2628618" y="265836"/>
            <a:ext cx="6942558" cy="70788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Насумичан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избор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одговора</a:t>
            </a:r>
            <a:r>
              <a:rPr lang="en-US" sz="4000" dirty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 descr="A couple of test tubes with green and white circles&#10;&#10;Description automatically generated">
            <a:extLst>
              <a:ext uri="{FF2B5EF4-FFF2-40B4-BE49-F238E27FC236}">
                <a16:creationId xmlns:a16="http://schemas.microsoft.com/office/drawing/2014/main" id="{619C6D0E-337F-4C66-8310-05A3A18CC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0935" y="1123222"/>
            <a:ext cx="3951389" cy="2676660"/>
          </a:xfrm>
          <a:prstGeom prst="rect">
            <a:avLst/>
          </a:prstGeom>
        </p:spPr>
      </p:pic>
      <p:pic>
        <p:nvPicPr>
          <p:cNvPr id="6" name="Picture 5" descr="A close up of a bird&#10;&#10;Description automatically generated">
            <a:extLst>
              <a:ext uri="{FF2B5EF4-FFF2-40B4-BE49-F238E27FC236}">
                <a16:creationId xmlns:a16="http://schemas.microsoft.com/office/drawing/2014/main" id="{7DFE6FE6-796C-A321-1005-E37E6847C1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524" y="1124755"/>
            <a:ext cx="3407152" cy="2676661"/>
          </a:xfrm>
          <a:prstGeom prst="rect">
            <a:avLst/>
          </a:prstGeom>
        </p:spPr>
      </p:pic>
      <p:pic>
        <p:nvPicPr>
          <p:cNvPr id="7" name="Picture 6" descr="A group of gold objects&#10;&#10;Description automatically generated">
            <a:extLst>
              <a:ext uri="{FF2B5EF4-FFF2-40B4-BE49-F238E27FC236}">
                <a16:creationId xmlns:a16="http://schemas.microsoft.com/office/drawing/2014/main" id="{19B98B9C-1AC4-4603-5F5C-5FF60F41DC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9690" y="3941801"/>
            <a:ext cx="6096000" cy="27522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6C61511-B513-E394-78DB-0596EA3C66A5}"/>
              </a:ext>
            </a:extLst>
          </p:cNvPr>
          <p:cNvSpPr txBox="1"/>
          <p:nvPr/>
        </p:nvSpPr>
        <p:spPr>
          <a:xfrm>
            <a:off x="-19604348" y="8654897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6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51975" y="-17453685"/>
            <a:ext cx="46041380" cy="24316821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F696E2D-020A-BE69-5A37-DF2158EC1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619225"/>
              </p:ext>
            </p:extLst>
          </p:nvPr>
        </p:nvGraphicFramePr>
        <p:xfrm>
          <a:off x="2011680" y="2747119"/>
          <a:ext cx="8168632" cy="239776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1633726">
                  <a:extLst>
                    <a:ext uri="{9D8B030D-6E8A-4147-A177-3AD203B41FA5}">
                      <a16:colId xmlns:a16="http://schemas.microsoft.com/office/drawing/2014/main" val="3835913344"/>
                    </a:ext>
                  </a:extLst>
                </a:gridCol>
                <a:gridCol w="1633726">
                  <a:extLst>
                    <a:ext uri="{9D8B030D-6E8A-4147-A177-3AD203B41FA5}">
                      <a16:colId xmlns:a16="http://schemas.microsoft.com/office/drawing/2014/main" val="1152102222"/>
                    </a:ext>
                  </a:extLst>
                </a:gridCol>
                <a:gridCol w="1633726">
                  <a:extLst>
                    <a:ext uri="{9D8B030D-6E8A-4147-A177-3AD203B41FA5}">
                      <a16:colId xmlns:a16="http://schemas.microsoft.com/office/drawing/2014/main" val="2433098262"/>
                    </a:ext>
                  </a:extLst>
                </a:gridCol>
                <a:gridCol w="1797676">
                  <a:extLst>
                    <a:ext uri="{9D8B030D-6E8A-4147-A177-3AD203B41FA5}">
                      <a16:colId xmlns:a16="http://schemas.microsoft.com/office/drawing/2014/main" val="3121077443"/>
                    </a:ext>
                  </a:extLst>
                </a:gridCol>
                <a:gridCol w="1469778">
                  <a:extLst>
                    <a:ext uri="{9D8B030D-6E8A-4147-A177-3AD203B41FA5}">
                      <a16:colId xmlns:a16="http://schemas.microsoft.com/office/drawing/2014/main" val="9967955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Формат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питања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Формат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одговора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Модел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Тачност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валидационог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скупа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Тачност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тест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скупа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343084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АS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Модел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82%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03443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Модел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93%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91%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717047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 err="1">
                          <a:solidFill>
                            <a:schemeClr val="bg1"/>
                          </a:solidFill>
                          <a:latin typeface="Aptos"/>
                        </a:rPr>
                        <a:t>Модел</a:t>
                      </a:r>
                      <a:r>
                        <a:rPr lang="en-US" sz="1800" b="0" i="0" u="none" strike="noStrike" noProof="0" dirty="0">
                          <a:solidFill>
                            <a:schemeClr val="bg1"/>
                          </a:solidFill>
                          <a:latin typeface="Aptos"/>
                        </a:rPr>
                        <a:t> А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029856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 err="1">
                          <a:solidFill>
                            <a:schemeClr val="bg1"/>
                          </a:solidFill>
                          <a:latin typeface="Aptos"/>
                        </a:rPr>
                        <a:t>Модел</a:t>
                      </a:r>
                      <a:r>
                        <a:rPr lang="en-US" sz="1800" b="0" i="0" u="none" strike="noStrike" noProof="0" dirty="0">
                          <a:solidFill>
                            <a:schemeClr val="bg1"/>
                          </a:solidFill>
                          <a:latin typeface="Aptos"/>
                        </a:rPr>
                        <a:t> Б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102775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479ADEC-9ED7-5C80-74B4-6156F1EDCC96}"/>
              </a:ext>
            </a:extLst>
          </p:cNvPr>
          <p:cNvSpPr txBox="1"/>
          <p:nvPr/>
        </p:nvSpPr>
        <p:spPr>
          <a:xfrm>
            <a:off x="2832533" y="1360540"/>
            <a:ext cx="6287883" cy="70788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err="1">
                <a:solidFill>
                  <a:schemeClr val="bg1"/>
                </a:solidFill>
              </a:rPr>
              <a:t>Ланац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резоновања</a:t>
            </a:r>
            <a:endParaRPr lang="en-US" sz="40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824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51975" y="-17453685"/>
            <a:ext cx="46041380" cy="24316821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F696E2D-020A-BE69-5A37-DF2158EC1C27}"/>
              </a:ext>
            </a:extLst>
          </p:cNvPr>
          <p:cNvGraphicFramePr>
            <a:graphicFrameLocks noGrp="1"/>
          </p:cNvGraphicFramePr>
          <p:nvPr/>
        </p:nvGraphicFramePr>
        <p:xfrm>
          <a:off x="2011680" y="2747119"/>
          <a:ext cx="8168632" cy="239776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1633726">
                  <a:extLst>
                    <a:ext uri="{9D8B030D-6E8A-4147-A177-3AD203B41FA5}">
                      <a16:colId xmlns:a16="http://schemas.microsoft.com/office/drawing/2014/main" val="3835913344"/>
                    </a:ext>
                  </a:extLst>
                </a:gridCol>
                <a:gridCol w="1633726">
                  <a:extLst>
                    <a:ext uri="{9D8B030D-6E8A-4147-A177-3AD203B41FA5}">
                      <a16:colId xmlns:a16="http://schemas.microsoft.com/office/drawing/2014/main" val="1152102222"/>
                    </a:ext>
                  </a:extLst>
                </a:gridCol>
                <a:gridCol w="1633726">
                  <a:extLst>
                    <a:ext uri="{9D8B030D-6E8A-4147-A177-3AD203B41FA5}">
                      <a16:colId xmlns:a16="http://schemas.microsoft.com/office/drawing/2014/main" val="2433098262"/>
                    </a:ext>
                  </a:extLst>
                </a:gridCol>
                <a:gridCol w="1797676">
                  <a:extLst>
                    <a:ext uri="{9D8B030D-6E8A-4147-A177-3AD203B41FA5}">
                      <a16:colId xmlns:a16="http://schemas.microsoft.com/office/drawing/2014/main" val="3121077443"/>
                    </a:ext>
                  </a:extLst>
                </a:gridCol>
                <a:gridCol w="1469778">
                  <a:extLst>
                    <a:ext uri="{9D8B030D-6E8A-4147-A177-3AD203B41FA5}">
                      <a16:colId xmlns:a16="http://schemas.microsoft.com/office/drawing/2014/main" val="9967955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Формат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питања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Формат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одговора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Модел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Тачност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валидационог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скупа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/>
                        <a:t>Тачност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тест</a:t>
                      </a:r>
                      <a:r>
                        <a:rPr lang="en-US" dirty="0"/>
                        <a:t> </a:t>
                      </a:r>
                      <a:r>
                        <a:rPr lang="en-US" err="1"/>
                        <a:t>скупа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343084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АS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Модел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82%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03443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err="1">
                          <a:solidFill>
                            <a:schemeClr val="bg1"/>
                          </a:solidFill>
                        </a:rPr>
                        <a:t>Модел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 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93%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91%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7170472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 err="1">
                          <a:solidFill>
                            <a:schemeClr val="bg1"/>
                          </a:solidFill>
                          <a:latin typeface="Aptos"/>
                        </a:rPr>
                        <a:t>Модел</a:t>
                      </a:r>
                      <a:r>
                        <a:rPr lang="en-US" sz="1800" b="0" i="0" u="none" strike="noStrike" noProof="0" dirty="0">
                          <a:solidFill>
                            <a:schemeClr val="bg1"/>
                          </a:solidFill>
                          <a:latin typeface="Aptos"/>
                        </a:rPr>
                        <a:t> А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0298568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 dirty="0" err="1">
                          <a:solidFill>
                            <a:schemeClr val="bg1"/>
                          </a:solidFill>
                          <a:latin typeface="Aptos"/>
                        </a:rPr>
                        <a:t>Модел</a:t>
                      </a:r>
                      <a:r>
                        <a:rPr lang="en-US" sz="1800" b="0" i="0" u="none" strike="noStrike" noProof="0" dirty="0">
                          <a:solidFill>
                            <a:schemeClr val="bg1"/>
                          </a:solidFill>
                          <a:latin typeface="Aptos"/>
                        </a:rPr>
                        <a:t> Б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94%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91%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102775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479ADEC-9ED7-5C80-74B4-6156F1EDCC96}"/>
              </a:ext>
            </a:extLst>
          </p:cNvPr>
          <p:cNvSpPr txBox="1"/>
          <p:nvPr/>
        </p:nvSpPr>
        <p:spPr>
          <a:xfrm>
            <a:off x="2832533" y="1360540"/>
            <a:ext cx="6287883" cy="70788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err="1">
                <a:solidFill>
                  <a:schemeClr val="bg1"/>
                </a:solidFill>
              </a:rPr>
              <a:t>Ланац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резоновања</a:t>
            </a:r>
            <a:endParaRPr lang="en-US" sz="4000" dirty="0" err="1">
              <a:solidFill>
                <a:schemeClr val="bg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6FA91E-2789-631E-7ACF-67C11456C7A4}"/>
              </a:ext>
            </a:extLst>
          </p:cNvPr>
          <p:cNvSpPr/>
          <p:nvPr/>
        </p:nvSpPr>
        <p:spPr>
          <a:xfrm>
            <a:off x="1618319" y="1486749"/>
            <a:ext cx="8990358" cy="370349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A2BFE-3D16-145B-D6E8-D047BE433B15}"/>
              </a:ext>
            </a:extLst>
          </p:cNvPr>
          <p:cNvSpPr txBox="1"/>
          <p:nvPr/>
        </p:nvSpPr>
        <p:spPr>
          <a:xfrm>
            <a:off x="2804242" y="2557349"/>
            <a:ext cx="841336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0" err="1">
                <a:solidFill>
                  <a:schemeClr val="bg1"/>
                </a:solidFill>
              </a:rPr>
              <a:t>Халуцинације</a:t>
            </a:r>
            <a:r>
              <a:rPr lang="en-US" sz="8000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15749033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851975" y="-17453685"/>
            <a:ext cx="46041380" cy="24316821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F696E2D-020A-BE69-5A37-DF2158EC1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3279334"/>
              </p:ext>
            </p:extLst>
          </p:nvPr>
        </p:nvGraphicFramePr>
        <p:xfrm>
          <a:off x="2060620" y="3058732"/>
          <a:ext cx="7825212" cy="2123440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2608403">
                  <a:extLst>
                    <a:ext uri="{9D8B030D-6E8A-4147-A177-3AD203B41FA5}">
                      <a16:colId xmlns:a16="http://schemas.microsoft.com/office/drawing/2014/main" val="2433098262"/>
                    </a:ext>
                  </a:extLst>
                </a:gridCol>
                <a:gridCol w="2870165">
                  <a:extLst>
                    <a:ext uri="{9D8B030D-6E8A-4147-A177-3AD203B41FA5}">
                      <a16:colId xmlns:a16="http://schemas.microsoft.com/office/drawing/2014/main" val="3121077443"/>
                    </a:ext>
                  </a:extLst>
                </a:gridCol>
                <a:gridCol w="2346644">
                  <a:extLst>
                    <a:ext uri="{9D8B030D-6E8A-4147-A177-3AD203B41FA5}">
                      <a16:colId xmlns:a16="http://schemas.microsoft.com/office/drawing/2014/main" val="996795509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err="1"/>
                        <a:t>Области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err="1"/>
                        <a:t>Просечна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тачност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валидационог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скупа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err="1"/>
                        <a:t>Просечна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тачност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тест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скупа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3430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Биологија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0034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Хемија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86%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80%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7170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Географија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95%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chemeClr val="bg1"/>
                          </a:solidFill>
                        </a:rPr>
                        <a:t>90%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0298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Физика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86%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73%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5102775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1479ADEC-9ED7-5C80-74B4-6156F1EDCC96}"/>
              </a:ext>
            </a:extLst>
          </p:cNvPr>
          <p:cNvSpPr txBox="1"/>
          <p:nvPr/>
        </p:nvSpPr>
        <p:spPr>
          <a:xfrm>
            <a:off x="2832533" y="1360540"/>
            <a:ext cx="6287883" cy="132343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err="1">
                <a:solidFill>
                  <a:schemeClr val="bg1"/>
                </a:solidFill>
              </a:rPr>
              <a:t>Просечна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тачност</a:t>
            </a:r>
            <a:r>
              <a:rPr lang="en-US" sz="400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по</a:t>
            </a:r>
            <a:r>
              <a:rPr lang="en-US" sz="4000">
                <a:solidFill>
                  <a:schemeClr val="bg1"/>
                </a:solidFill>
              </a:rPr>
              <a:t> </a:t>
            </a:r>
            <a:r>
              <a:rPr lang="en-US" sz="4000" err="1">
                <a:solidFill>
                  <a:schemeClr val="bg1"/>
                </a:solidFill>
              </a:rPr>
              <a:t>областима</a:t>
            </a:r>
            <a:endParaRPr lang="en-US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21163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687" y="12058"/>
            <a:ext cx="12965371" cy="684525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DEC0A0-3B26-2ADA-31F1-1F5BCD84B683}"/>
              </a:ext>
            </a:extLst>
          </p:cNvPr>
          <p:cNvSpPr/>
          <p:nvPr/>
        </p:nvSpPr>
        <p:spPr>
          <a:xfrm>
            <a:off x="2056427" y="366105"/>
            <a:ext cx="8086122" cy="13218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5E0448-9DB5-8544-2696-C7809515F614}"/>
              </a:ext>
            </a:extLst>
          </p:cNvPr>
          <p:cNvSpPr txBox="1"/>
          <p:nvPr/>
        </p:nvSpPr>
        <p:spPr>
          <a:xfrm>
            <a:off x="4632986" y="571625"/>
            <a:ext cx="700241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5400" err="1">
                <a:solidFill>
                  <a:schemeClr val="bg1"/>
                </a:solidFill>
              </a:rPr>
              <a:t>Закључак</a:t>
            </a:r>
            <a:endParaRPr lang="en-US" sz="540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407169-5751-9B05-31C3-7801EFD024A9}"/>
              </a:ext>
            </a:extLst>
          </p:cNvPr>
          <p:cNvSpPr/>
          <p:nvPr/>
        </p:nvSpPr>
        <p:spPr>
          <a:xfrm>
            <a:off x="357266" y="1964964"/>
            <a:ext cx="11670692" cy="469209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DD326F-91E0-1749-D955-3C360ECA92B2}"/>
              </a:ext>
            </a:extLst>
          </p:cNvPr>
          <p:cNvSpPr txBox="1"/>
          <p:nvPr/>
        </p:nvSpPr>
        <p:spPr>
          <a:xfrm>
            <a:off x="583534" y="2131687"/>
            <a:ext cx="11170520" cy="46474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Фино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подешен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paligemma-mix-3b-224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постигао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најбоље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резултате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са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тачношћу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од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95%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на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валидационом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и 94%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на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тест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скупу</a:t>
            </a:r>
            <a:endParaRPr lang="en-US" sz="2000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Употреба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QLoRA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технике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успешно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оптимизовала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обуку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смањујући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потребу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за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меморијом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</a:p>
          <a:p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</a:p>
          <a:p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Формати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питања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и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одговора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утичу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на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перформансе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модела</a:t>
            </a:r>
            <a:endParaRPr lang="en-US" sz="2000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Коришћење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ChatGPT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модела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за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процену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семантичке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исправности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одговора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омогућило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за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3%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прецизнију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евалуацију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тачности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одговора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за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најједноставније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формате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одговора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док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за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сложеније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формате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ово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био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једини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начин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ea typeface="+mn-lt"/>
                <a:cs typeface="+mn-lt"/>
              </a:rPr>
              <a:t>евалуације</a:t>
            </a:r>
            <a:endParaRPr lang="en-US" sz="2000" dirty="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Ограничења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студије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: 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немогућност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аутоматске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евалуације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модела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у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слободном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формату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одговарања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потреба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за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већим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ресурсима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за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сложеније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формате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и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оптимизације</a:t>
            </a:r>
            <a:r>
              <a:rPr lang="en-US" sz="20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000" err="1">
                <a:solidFill>
                  <a:schemeClr val="bg1"/>
                </a:solidFill>
                <a:ea typeface="+mn-lt"/>
                <a:cs typeface="+mn-lt"/>
              </a:rPr>
              <a:t>параметара</a:t>
            </a:r>
            <a:endParaRPr lang="en-US" sz="2000">
              <a:solidFill>
                <a:schemeClr val="bg1"/>
              </a:solidFill>
              <a:ea typeface="+mn-lt"/>
              <a:cs typeface="+mn-lt"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96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687" y="12058"/>
            <a:ext cx="12965371" cy="684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000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687" y="12058"/>
            <a:ext cx="12965371" cy="684525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CB2F7AD-ED96-CAEE-34CF-804503E06067}"/>
              </a:ext>
            </a:extLst>
          </p:cNvPr>
          <p:cNvSpPr/>
          <p:nvPr/>
        </p:nvSpPr>
        <p:spPr>
          <a:xfrm>
            <a:off x="1915420" y="1253546"/>
            <a:ext cx="8403780" cy="418183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EABC58-51F0-6590-D193-2EA464B3C548}"/>
              </a:ext>
            </a:extLst>
          </p:cNvPr>
          <p:cNvSpPr txBox="1"/>
          <p:nvPr/>
        </p:nvSpPr>
        <p:spPr>
          <a:xfrm>
            <a:off x="2306527" y="1785050"/>
            <a:ext cx="7681736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</a:rPr>
              <a:t>ХВАЛА НА ПАЖЊИ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47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software system&#10;&#10;Description automatically generated">
            <a:extLst>
              <a:ext uri="{FF2B5EF4-FFF2-40B4-BE49-F238E27FC236}">
                <a16:creationId xmlns:a16="http://schemas.microsoft.com/office/drawing/2014/main" id="{DAE3191D-E106-16F5-85BF-22B27829E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16" y="1185723"/>
            <a:ext cx="11189366" cy="566965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6E770C-87B7-B17E-AD6D-C4A4741DA026}"/>
              </a:ext>
            </a:extLst>
          </p:cNvPr>
          <p:cNvSpPr/>
          <p:nvPr/>
        </p:nvSpPr>
        <p:spPr>
          <a:xfrm>
            <a:off x="664379" y="338457"/>
            <a:ext cx="6831831" cy="106551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880970-EB84-6BCC-5826-B7644806D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4704"/>
            <a:ext cx="10515600" cy="1325563"/>
          </a:xfrm>
        </p:spPr>
        <p:txBody>
          <a:bodyPr/>
          <a:lstStyle/>
          <a:p>
            <a:r>
              <a:rPr lang="en-US" err="1">
                <a:solidFill>
                  <a:schemeClr val="bg1"/>
                </a:solidFill>
              </a:rPr>
              <a:t>Визуелно-језички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модели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4948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687" y="12058"/>
            <a:ext cx="12965371" cy="684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" y="-2779005"/>
            <a:ext cx="38367983" cy="2040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775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8A48C3-A943-FC98-3D60-4656635B0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3603"/>
            <a:ext cx="12194146" cy="531479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8D7B98E-A2A4-1A17-4BA6-271A6AD0F495}"/>
              </a:ext>
            </a:extLst>
          </p:cNvPr>
          <p:cNvSpPr/>
          <p:nvPr/>
        </p:nvSpPr>
        <p:spPr>
          <a:xfrm>
            <a:off x="8313" y="712014"/>
            <a:ext cx="3462880" cy="81975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C9D40D-A768-B42D-114E-6B5C8491E435}"/>
              </a:ext>
            </a:extLst>
          </p:cNvPr>
          <p:cNvSpPr txBox="1"/>
          <p:nvPr/>
        </p:nvSpPr>
        <p:spPr>
          <a:xfrm>
            <a:off x="13572" y="656618"/>
            <a:ext cx="330093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chemeClr val="bg1"/>
                </a:solidFill>
              </a:rPr>
              <a:t>Јавно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доступан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скуп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података</a:t>
            </a:r>
            <a:endParaRPr lang="en-US">
              <a:solidFill>
                <a:schemeClr val="bg1"/>
              </a:solidFill>
            </a:endParaRPr>
          </a:p>
          <a:p>
            <a:r>
              <a:rPr lang="en-US" err="1">
                <a:solidFill>
                  <a:schemeClr val="bg1"/>
                </a:solidFill>
              </a:rPr>
              <a:t>Мултимодалност</a:t>
            </a:r>
            <a:endParaRPr lang="en-US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21 208 </a:t>
            </a:r>
            <a:r>
              <a:rPr lang="en-US" err="1">
                <a:solidFill>
                  <a:schemeClr val="bg1"/>
                </a:solidFill>
              </a:rPr>
              <a:t>питања</a:t>
            </a:r>
            <a:endParaRPr lang="en-US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6AE5DC-2866-1175-8FDC-1C23543A7259}"/>
              </a:ext>
            </a:extLst>
          </p:cNvPr>
          <p:cNvSpPr/>
          <p:nvPr/>
        </p:nvSpPr>
        <p:spPr>
          <a:xfrm>
            <a:off x="81084" y="123770"/>
            <a:ext cx="2968738" cy="56758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7A83DA2-8761-B7E9-7B7C-465B827CA420}"/>
              </a:ext>
            </a:extLst>
          </p:cNvPr>
          <p:cNvSpPr txBox="1"/>
          <p:nvPr/>
        </p:nvSpPr>
        <p:spPr>
          <a:xfrm>
            <a:off x="76217" y="119758"/>
            <a:ext cx="295618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err="1">
                <a:solidFill>
                  <a:schemeClr val="bg1"/>
                </a:solidFill>
              </a:rPr>
              <a:t>Скуп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err="1">
                <a:solidFill>
                  <a:schemeClr val="bg1"/>
                </a:solidFill>
              </a:rPr>
              <a:t>података</a:t>
            </a:r>
            <a:endParaRPr 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63411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8A48C3-A943-FC98-3D60-4656635B0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3603"/>
            <a:ext cx="12194146" cy="5314793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CC368F5-9C84-1CEB-DB1D-8E7B3FC95C7B}"/>
              </a:ext>
            </a:extLst>
          </p:cNvPr>
          <p:cNvGrpSpPr/>
          <p:nvPr/>
        </p:nvGrpSpPr>
        <p:grpSpPr>
          <a:xfrm>
            <a:off x="1625" y="1535088"/>
            <a:ext cx="12163556" cy="5329924"/>
            <a:chOff x="1625" y="1535088"/>
            <a:chExt cx="12163556" cy="53299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B8EB0E9-C82E-C315-1078-E9AC9C753289}"/>
                </a:ext>
              </a:extLst>
            </p:cNvPr>
            <p:cNvSpPr/>
            <p:nvPr/>
          </p:nvSpPr>
          <p:spPr>
            <a:xfrm>
              <a:off x="7227230" y="1535088"/>
              <a:ext cx="4937951" cy="530830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7CF0177-527A-A3C6-B8DA-669A349A459B}"/>
                </a:ext>
              </a:extLst>
            </p:cNvPr>
            <p:cNvSpPr/>
            <p:nvPr/>
          </p:nvSpPr>
          <p:spPr>
            <a:xfrm>
              <a:off x="4941145" y="4041344"/>
              <a:ext cx="2313379" cy="280443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CF1BAEF-FE0A-BC36-FF38-0D593CEA4986}"/>
                </a:ext>
              </a:extLst>
            </p:cNvPr>
            <p:cNvSpPr/>
            <p:nvPr/>
          </p:nvSpPr>
          <p:spPr>
            <a:xfrm>
              <a:off x="2182306" y="5415679"/>
              <a:ext cx="2836346" cy="143577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19BD80D-2F4F-59EA-C213-F10D28F3982A}"/>
                </a:ext>
              </a:extLst>
            </p:cNvPr>
            <p:cNvSpPr/>
            <p:nvPr/>
          </p:nvSpPr>
          <p:spPr>
            <a:xfrm>
              <a:off x="1625" y="5056222"/>
              <a:ext cx="2179609" cy="180879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32CB1F36-C157-48CC-DAC0-9BEE561D8E5F}"/>
              </a:ext>
            </a:extLst>
          </p:cNvPr>
          <p:cNvSpPr/>
          <p:nvPr/>
        </p:nvSpPr>
        <p:spPr>
          <a:xfrm>
            <a:off x="8313" y="712014"/>
            <a:ext cx="3462880" cy="81975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FD1D78E-5ACF-7068-9474-4DFC63B55C5D}"/>
              </a:ext>
            </a:extLst>
          </p:cNvPr>
          <p:cNvSpPr txBox="1"/>
          <p:nvPr/>
        </p:nvSpPr>
        <p:spPr>
          <a:xfrm>
            <a:off x="13572" y="656618"/>
            <a:ext cx="330093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chemeClr val="bg1"/>
                </a:solidFill>
              </a:rPr>
              <a:t>Јавно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доступан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скуп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података</a:t>
            </a:r>
            <a:endParaRPr lang="en-US">
              <a:solidFill>
                <a:schemeClr val="bg1"/>
              </a:solidFill>
            </a:endParaRPr>
          </a:p>
          <a:p>
            <a:r>
              <a:rPr lang="en-US" err="1">
                <a:solidFill>
                  <a:schemeClr val="bg1"/>
                </a:solidFill>
              </a:rPr>
              <a:t>Мултимодалност</a:t>
            </a:r>
            <a:endParaRPr lang="en-US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21 208 </a:t>
            </a:r>
            <a:r>
              <a:rPr lang="en-US" err="1">
                <a:solidFill>
                  <a:schemeClr val="bg1"/>
                </a:solidFill>
              </a:rPr>
              <a:t>питања</a:t>
            </a:r>
            <a:endParaRPr lang="en-US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C4A42A2-3658-DB62-C578-17C564571032}"/>
              </a:ext>
            </a:extLst>
          </p:cNvPr>
          <p:cNvSpPr/>
          <p:nvPr/>
        </p:nvSpPr>
        <p:spPr>
          <a:xfrm>
            <a:off x="81084" y="123770"/>
            <a:ext cx="2968738" cy="56758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1A7BED-59C7-B2C6-88BF-55757286A3A5}"/>
              </a:ext>
            </a:extLst>
          </p:cNvPr>
          <p:cNvSpPr txBox="1"/>
          <p:nvPr/>
        </p:nvSpPr>
        <p:spPr>
          <a:xfrm>
            <a:off x="76217" y="119758"/>
            <a:ext cx="2879984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err="1">
                <a:solidFill>
                  <a:schemeClr val="bg1"/>
                </a:solidFill>
              </a:rPr>
              <a:t>Скуп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err="1">
                <a:solidFill>
                  <a:schemeClr val="bg1"/>
                </a:solidFill>
              </a:rPr>
              <a:t>података</a:t>
            </a:r>
            <a:endParaRPr lang="en-US" sz="3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93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robot&#10;&#10;Description automatically generated">
            <a:extLst>
              <a:ext uri="{FF2B5EF4-FFF2-40B4-BE49-F238E27FC236}">
                <a16:creationId xmlns:a16="http://schemas.microsoft.com/office/drawing/2014/main" id="{7DCDBA85-7144-E67F-5F41-D2E71F21A4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95" b="1382"/>
          <a:stretch/>
        </p:blipFill>
        <p:spPr>
          <a:xfrm>
            <a:off x="0" y="1254624"/>
            <a:ext cx="12203558" cy="493728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DE57F8C-E67F-C341-54D2-C2544F4325EB}"/>
              </a:ext>
            </a:extLst>
          </p:cNvPr>
          <p:cNvSpPr/>
          <p:nvPr/>
        </p:nvSpPr>
        <p:spPr>
          <a:xfrm>
            <a:off x="130995" y="261990"/>
            <a:ext cx="6037709" cy="7026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7C2558-1B64-5E6E-2E8F-12C305629BBC}"/>
              </a:ext>
            </a:extLst>
          </p:cNvPr>
          <p:cNvSpPr txBox="1"/>
          <p:nvPr/>
        </p:nvSpPr>
        <p:spPr>
          <a:xfrm>
            <a:off x="134184" y="241532"/>
            <a:ext cx="712519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Атрибути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скупа</a:t>
            </a:r>
            <a:r>
              <a:rPr lang="en-US" sz="4000" dirty="0">
                <a:solidFill>
                  <a:schemeClr val="bg1"/>
                </a:solidFill>
              </a:rPr>
              <a:t> </a:t>
            </a:r>
            <a:r>
              <a:rPr lang="en-US" sz="4000" dirty="0" err="1">
                <a:solidFill>
                  <a:schemeClr val="bg1"/>
                </a:solidFill>
              </a:rPr>
              <a:t>података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427289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17F274F-FA8D-10D7-8FFE-016AE69E3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" y="-2779005"/>
            <a:ext cx="38367983" cy="2040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36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Одговарање на питања са визуелним контекстом у области науке употребом визуелно-језичких модела</vt:lpstr>
      <vt:lpstr>Одговарање на питања са визуелним контекстом </vt:lpstr>
      <vt:lpstr>Визуелно-језички модели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1138</cp:revision>
  <dcterms:created xsi:type="dcterms:W3CDTF">2024-09-11T17:50:30Z</dcterms:created>
  <dcterms:modified xsi:type="dcterms:W3CDTF">2024-09-12T13:36:31Z</dcterms:modified>
</cp:coreProperties>
</file>

<file path=docProps/thumbnail.jpeg>
</file>